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9"/>
  </p:notesMasterIdLst>
  <p:sldIdLst>
    <p:sldId id="257" r:id="rId2"/>
    <p:sldId id="289" r:id="rId3"/>
    <p:sldId id="309" r:id="rId4"/>
    <p:sldId id="319" r:id="rId5"/>
    <p:sldId id="318" r:id="rId6"/>
    <p:sldId id="321" r:id="rId7"/>
    <p:sldId id="32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7328" autoAdjust="0"/>
  </p:normalViewPr>
  <p:slideViewPr>
    <p:cSldViewPr>
      <p:cViewPr varScale="1">
        <p:scale>
          <a:sx n="100" d="100"/>
          <a:sy n="100" d="100"/>
        </p:scale>
        <p:origin x="19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7EAC0-1DDD-454C-B95D-FDD5D936550F}" type="datetimeFigureOut">
              <a:rPr lang="hr-HR" smtClean="0"/>
              <a:t>13.12.2022.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E0529-624D-4829-A944-0BDC5675A8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6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53A7799-472D-979A-E82E-3CF5B9AF98A8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>
              <a:extLst>
                <a:ext uri="{FF2B5EF4-FFF2-40B4-BE49-F238E27FC236}">
                  <a16:creationId xmlns:a16="http://schemas.microsoft.com/office/drawing/2014/main" id="{7F2AA74C-F4ED-CD55-9084-41987A93E413}"/>
                </a:ext>
              </a:extLst>
            </p:cNvPr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>
              <a:extLst>
                <a:ext uri="{FF2B5EF4-FFF2-40B4-BE49-F238E27FC236}">
                  <a16:creationId xmlns:a16="http://schemas.microsoft.com/office/drawing/2014/main" id="{ACBB3B39-FFF8-D69A-C46E-5D93D19BCECF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84B585FE-31A9-3661-2AAB-FE5A56832C36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58D13A22-3106-9004-953E-5F4A0F101B30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BF6C9881-4FE9-CE3A-3B94-B16A94789AE1}"/>
                </a:ext>
              </a:extLst>
            </p:cNvPr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1187759A-A47D-C443-72F1-442C93C1F250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C11213CD-B127-8FC6-F1EA-B8FE79A0A816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48CBDB27-CDC4-3497-FD8B-DB0370935A4D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839AB2C2-CF57-A9D0-778A-6239885F5577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DFF9FDFB-F039-4C7F-B93E-99198C0EC8C2}"/>
                </a:ext>
              </a:extLst>
            </p:cNvPr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C00DD70-D284-7435-D5B6-1C46B6A2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A5B23B9-C244-6C0C-34F9-8123B978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EBD2131-09FB-A652-7C1D-F9A024ABF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655B-FEE1-4980-813F-A65A4AF4878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4139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7FE1-AC19-845E-5B87-7611BC9C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81550-F316-D8CB-BEFD-BAF97FD0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FA530-D0C3-12B0-C4F6-47E490BF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65C30-3281-4BB6-BAD7-94747305503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102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1FA08D45-26A3-E73A-5C66-FAD2C1DE3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sr-Latn-R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EA379F36-0852-382E-9927-A25E47C11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sr-Latn-R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0CE4280-EDE5-0D6C-CBA5-49045E1AFB2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2DA3958-09F0-90C5-7BB4-8640DCD611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045908B-059A-7085-228B-E041283F90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838A2-9AFD-4784-8C75-8E55787B982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681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FAF1D-63E2-0081-64DD-A488FC5D1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B0FA9-3473-0129-B03B-9C3DCF19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431CE-E0FE-8162-9CA3-2F9B60D1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82B-ABB9-4151-8A8C-50C5B74632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84760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71FF66D3-54B6-00FA-B922-44322BA3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sr-Latn-R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8AFCF7F3-F03C-4335-7DEA-AF7749DFE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sr-Latn-R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777EFB8-CE19-5B34-B13B-7ED7D7CD919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F1A2577-83B4-A7E1-D003-7D18E9C3FA5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97A071C-F88E-40F3-B8A2-9F0FE0C2913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EAB2-F5B1-460C-8C9C-CAEC78E7B17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93160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2D21-0332-46F6-A0C1-3D4BEF310FE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37107-CDD4-90D0-691B-92E29A10D56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A3B52-1C73-DD9A-7A11-C0F4A10FB5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391A-9AB7-4934-A538-5313F46CED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5068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95982-D1A7-A719-014B-E7D0E80F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94375-C3EB-7600-07D6-314F48859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9F7DF-8A29-7B6C-F351-A3F50E4A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DD50E-289C-4C22-AE3B-E9AB563B1A6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6388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DEAF-74AB-58A0-1021-A3CC94DB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F0FB0-CDFD-B264-D830-109C08C1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417E5-4746-F98A-3ED2-D2DC3906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A354-7A20-424E-94E4-98B7414A418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4067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9BFB2B-281D-09F3-D3F9-AD120D78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955FA8-E392-231D-CD17-B9EB6C54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807900B-3991-89BF-5D71-BA5EA57A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38DD9-494A-4FB1-ABCA-8C159A627B5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216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8DC84-CA3B-02BA-EBEF-CBF4FAEA1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16246-27BF-D932-D589-ECD3951C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0012D-4965-07D3-035B-F1C7A82D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9DFE-FDC9-4904-A9C2-0FBAC785D15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604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A6E6D-DFE0-EB14-8B1B-45622AF2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05EE6-914A-A9E8-8CB6-C2790D41C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961CC-E074-240E-18A0-F648DD36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61CD4-4F56-48BA-800B-B37A6325021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1367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BB562-278B-A4A2-23EF-945671E5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B21FF7-10A1-E6D7-D115-502485BE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E71433-3B5E-35CD-09F4-F18F8E022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30BE-6308-432A-9028-38FE8211B4C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8101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922697-128D-F9B5-27C3-5F0E2F28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142524-0DDB-605B-6FEF-481CD71E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AFE5864-93A5-6B50-DC89-574410D8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75E8-4715-49A0-B25B-E617A97B589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1493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566313-896E-33DC-E09C-B22A956A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29A41F-D53B-40F8-00B2-40CAACFF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375BB98-9AAD-07AF-62F0-D41A0FA6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F7022-8B12-4712-B957-A6C3DF5E6C3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733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D7F68BA-B11C-53B6-E1F6-9F11FCE0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C223D8A-6CFD-D75A-8125-A11C2CD6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9562DF-5605-9718-8EDC-7770D401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1E172-2344-4593-978D-BA8679FAC23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9698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BCDB5C-056A-7A62-634E-22DB4C2A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215404-9306-301A-28EA-E36EA51F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E906F3-A7C6-474C-6CEC-53FCEAAA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098B-B4C0-4AF2-B782-E893D8944F5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7087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6D23CD-64D7-56CF-7E95-A70BD20D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6B52CD-5D79-D934-1026-605DE107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979577-4055-4790-692B-A9AF7EF4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6489-0FD4-4EBA-9E30-E8F1F820AA9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7173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A7A4443F-A51C-2A05-1B47-F8AD0AC322F1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F3CC808-C1F8-14D1-9C86-77CE79980AFE}"/>
                </a:ext>
              </a:extLst>
            </p:cNvPr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86293A4-88E5-7FA0-2FAD-8BB12079916B}"/>
                </a:ext>
              </a:extLst>
            </p:cNvPr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649D10E-D744-352F-70C7-CE0AF00329E7}"/>
                </a:ext>
              </a:extLst>
            </p:cNvPr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ED92832-F821-04FF-13A9-2027F7E4F7E9}"/>
                </a:ext>
              </a:extLst>
            </p:cNvPr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A09E21A-8A1D-61FC-FB30-7382B6A0827B}"/>
                </a:ext>
              </a:extLst>
            </p:cNvPr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895189C-9DFA-63C2-89D5-2D2A679C3592}"/>
                </a:ext>
              </a:extLst>
            </p:cNvPr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5A0D83-23EB-562A-9F4D-0F8F1FD0EF8A}"/>
                </a:ext>
              </a:extLst>
            </p:cNvPr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8059DE5-E90B-DA35-87CA-49119F8AB877}"/>
                </a:ext>
              </a:extLst>
            </p:cNvPr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E144257-D5F4-B8E6-FD3E-0B35DEE422B0}"/>
                </a:ext>
              </a:extLst>
            </p:cNvPr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4C3275F-57BE-EE36-F312-91C1DA95A53A}"/>
                </a:ext>
              </a:extLst>
            </p:cNvPr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89B5737-CE27-9531-4F03-D00306430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  <a:endParaRPr lang="en-US" altLang="sr-Latn-R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42F61CB3-04A1-15A8-2755-326241AEC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 stilove teksta</a:t>
            </a:r>
            <a:endParaRPr lang="en-US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F06-56C7-1015-E739-29D9E2049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B42DA-5349-0B2B-0AD4-E2F085D60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9AC60-3A71-BD92-36B1-AE2A2D37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D2A49CC-5366-40E5-925D-C03C2272208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6" r:id="rId11"/>
    <p:sldLayoutId id="2147483841" r:id="rId12"/>
    <p:sldLayoutId id="2147483847" r:id="rId13"/>
    <p:sldLayoutId id="2147483842" r:id="rId14"/>
    <p:sldLayoutId id="2147483843" r:id="rId15"/>
    <p:sldLayoutId id="2147483844" r:id="rId16"/>
    <p:sldLayoutId id="2147483848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5D90685D-3C17-15C2-242C-E26126F0144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43213" y="1600200"/>
            <a:ext cx="5473700" cy="4525963"/>
          </a:xfrm>
        </p:spPr>
        <p:txBody>
          <a:bodyPr/>
          <a:lstStyle/>
          <a:p>
            <a:pPr>
              <a:buFontTx/>
              <a:buNone/>
            </a:pPr>
            <a:endParaRPr lang="hr-HR" altLang="sr-Latn-RS" sz="2800" b="1" dirty="0"/>
          </a:p>
          <a:p>
            <a:pPr algn="ctr">
              <a:buFontTx/>
              <a:buNone/>
            </a:pPr>
            <a:r>
              <a:rPr lang="hr-HR" altLang="sr-Latn-RS" sz="2800" b="1" dirty="0"/>
              <a:t>II. IZMJENE I DOPUNE PRORAČUNA OPĆINE MEDULIN ZA 2022. GODINU</a:t>
            </a:r>
          </a:p>
          <a:p>
            <a:pPr>
              <a:buFontTx/>
              <a:buNone/>
            </a:pPr>
            <a:endParaRPr lang="hr-HR" altLang="sr-Latn-RS" sz="2800" b="1" dirty="0"/>
          </a:p>
        </p:txBody>
      </p:sp>
      <p:pic>
        <p:nvPicPr>
          <p:cNvPr id="7171" name="Picture 7">
            <a:extLst>
              <a:ext uri="{FF2B5EF4-FFF2-40B4-BE49-F238E27FC236}">
                <a16:creationId xmlns:a16="http://schemas.microsoft.com/office/drawing/2014/main" id="{4935BC2D-48DF-9EE1-7780-1A6A2AD38D54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12875"/>
            <a:ext cx="2233612" cy="27003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90" name="Rectangle 2766">
            <a:extLst>
              <a:ext uri="{FF2B5EF4-FFF2-40B4-BE49-F238E27FC236}">
                <a16:creationId xmlns:a16="http://schemas.microsoft.com/office/drawing/2014/main" id="{40E97D4F-69A9-6EFB-5448-5CD97C5CE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813" y="404813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altLang="sr-Latn-R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UKUPNI PRIHODI I PRIMICI TE RASHODI I IZDACI</a:t>
            </a:r>
          </a:p>
        </p:txBody>
      </p:sp>
      <p:pic>
        <p:nvPicPr>
          <p:cNvPr id="4" name="Rezervirano mjesto tablice 3">
            <a:extLst>
              <a:ext uri="{FF2B5EF4-FFF2-40B4-BE49-F238E27FC236}">
                <a16:creationId xmlns:a16="http://schemas.microsoft.com/office/drawing/2014/main" id="{DF4091B9-D760-3824-2FEE-162B4DCAC140}"/>
              </a:ext>
            </a:extLst>
          </p:cNvPr>
          <p:cNvPicPr>
            <a:picLocks noGrp="1" noChangeAspect="1"/>
          </p:cNvPicPr>
          <p:nvPr>
            <p:ph type="tbl" idx="1"/>
          </p:nvPr>
        </p:nvPicPr>
        <p:blipFill>
          <a:blip r:embed="rId2"/>
          <a:stretch>
            <a:fillRect/>
          </a:stretch>
        </p:blipFill>
        <p:spPr>
          <a:xfrm>
            <a:off x="683568" y="1844824"/>
            <a:ext cx="6667500" cy="2457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CAF682-78EA-D125-66DA-6C912014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SE MIJENJA NA PRIHODOVNOJ STRANI?</a:t>
            </a:r>
          </a:p>
        </p:txBody>
      </p:sp>
      <p:pic>
        <p:nvPicPr>
          <p:cNvPr id="9" name="Rezervirano mjesto tablice 8">
            <a:extLst>
              <a:ext uri="{FF2B5EF4-FFF2-40B4-BE49-F238E27FC236}">
                <a16:creationId xmlns:a16="http://schemas.microsoft.com/office/drawing/2014/main" id="{DC3BF237-5BDE-B724-31DD-4A29CAD613B2}"/>
              </a:ext>
            </a:extLst>
          </p:cNvPr>
          <p:cNvPicPr>
            <a:picLocks noGrp="1" noChangeAspect="1"/>
          </p:cNvPicPr>
          <p:nvPr>
            <p:ph type="tbl" idx="1"/>
          </p:nvPr>
        </p:nvPicPr>
        <p:blipFill>
          <a:blip r:embed="rId2"/>
          <a:stretch>
            <a:fillRect/>
          </a:stretch>
        </p:blipFill>
        <p:spPr>
          <a:xfrm>
            <a:off x="448444" y="1916832"/>
            <a:ext cx="74676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9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>
            <a:extLst>
              <a:ext uri="{FF2B5EF4-FFF2-40B4-BE49-F238E27FC236}">
                <a16:creationId xmlns:a16="http://schemas.microsoft.com/office/drawing/2014/main" id="{E98A4141-E805-7A64-B902-EBCB07E9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587152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PROMJENE NA PRIHODOVNOJ STRANI</a:t>
            </a:r>
          </a:p>
        </p:txBody>
      </p:sp>
      <p:sp>
        <p:nvSpPr>
          <p:cNvPr id="14" name="Rezervirano mjesto sadržaja 13">
            <a:extLst>
              <a:ext uri="{FF2B5EF4-FFF2-40B4-BE49-F238E27FC236}">
                <a16:creationId xmlns:a16="http://schemas.microsoft.com/office/drawing/2014/main" id="{F8DF9949-240B-3C9D-F544-A24DB69F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6348413" cy="4485233"/>
          </a:xfrm>
        </p:spPr>
        <p:txBody>
          <a:bodyPr/>
          <a:lstStyle/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Zbog vrlo dobre dosadašnje realizacije očekuje se povećanje prihoda od poreza u visini od 6,3 mil.kn. Prihodi od poreza na promet nekretnina povećavaju se za 40%, a porez na dohodak za 10%.</a:t>
            </a: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Prihod od pomoći smanjuju se za 3,7 mil.kn iz razloga što se dio prihoda koji se očekivao naplatiti do kraja 2022. godine neće naplatiti, a to se odnosi na projekte fotonaponskih elektrana, dvorana Banjole, bike staze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Premantura-Kamik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bike staza Pula Medulin, te lift u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Guvninoj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uvali, koji se prenose u iduću godinu.</a:t>
            </a: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Prihodi od imovine povećavaju se za 345.000,00 kn zbog povećanja prihoda od vezova, kao i prihoda od koncesija i koncesijskih odobrenja koji su naplaćeni u većem iznosu od očekivanog.</a:t>
            </a:r>
          </a:p>
          <a:p>
            <a:r>
              <a:rPr lang="hr-H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Prihodi od pristojbi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smanjuju se za 2,9 mil.kn pri čemu se prihod od komunalnog doprinosa smanjuje za 4,2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kn, ali je naplata grobne naknade i boravišne pristojbe veća za 1,4 mil.kn, te je ukupno smanjenje 2,9 mil.kn.</a:t>
            </a: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Prihodi od prodaje proizvoda i usluga i prihodi od donacija se smanjuju se za 101.631,00 kn, jer se neće realizirati projekt uređenja dječjeg igrališta na lokvi</a:t>
            </a:r>
          </a:p>
          <a:p>
            <a:r>
              <a:rPr lang="hr-H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Kazne i ostali prihodi 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smanjuju se za 36.665,57 kn zbog kazni koje su naplaćene u manjem opsegu od planiranih</a:t>
            </a:r>
            <a:endParaRPr lang="hr-HR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Prihodi od prodaje nefinancijske imovine planiraju se realizirati u manjem opsegu od planiranog i to za 2,1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mil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kn iz razloga što se do kraja godine neće realizirati sve planirane prodaje okućnica.</a:t>
            </a:r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373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B24C02-D4B4-CB74-E680-76F47DFC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SE MIJENJA NA RASHODOVNOJ STRANI?</a:t>
            </a:r>
          </a:p>
        </p:txBody>
      </p:sp>
      <p:pic>
        <p:nvPicPr>
          <p:cNvPr id="5" name="Rezervirano mjesto tablice 4">
            <a:extLst>
              <a:ext uri="{FF2B5EF4-FFF2-40B4-BE49-F238E27FC236}">
                <a16:creationId xmlns:a16="http://schemas.microsoft.com/office/drawing/2014/main" id="{42EB39D9-78EA-64D3-FE0E-9609CE9151E0}"/>
              </a:ext>
            </a:extLst>
          </p:cNvPr>
          <p:cNvPicPr>
            <a:picLocks noGrp="1" noChangeAspect="1"/>
          </p:cNvPicPr>
          <p:nvPr>
            <p:ph type="tbl" idx="1"/>
          </p:nvPr>
        </p:nvPicPr>
        <p:blipFill>
          <a:blip r:embed="rId2"/>
          <a:stretch>
            <a:fillRect/>
          </a:stretch>
        </p:blipFill>
        <p:spPr>
          <a:xfrm>
            <a:off x="457200" y="1628800"/>
            <a:ext cx="74676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>
            <a:extLst>
              <a:ext uri="{FF2B5EF4-FFF2-40B4-BE49-F238E27FC236}">
                <a16:creationId xmlns:a16="http://schemas.microsoft.com/office/drawing/2014/main" id="{E98A4141-E805-7A64-B902-EBCB07E9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587152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PROMJENE NA RASHODOVNOJ STRANI</a:t>
            </a:r>
          </a:p>
        </p:txBody>
      </p:sp>
      <p:sp>
        <p:nvSpPr>
          <p:cNvPr id="14" name="Rezervirano mjesto sadržaja 13">
            <a:extLst>
              <a:ext uri="{FF2B5EF4-FFF2-40B4-BE49-F238E27FC236}">
                <a16:creationId xmlns:a16="http://schemas.microsoft.com/office/drawing/2014/main" id="{F8DF9949-240B-3C9D-F544-A24DB69F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6348413" cy="4485233"/>
          </a:xfrm>
        </p:spPr>
        <p:txBody>
          <a:bodyPr/>
          <a:lstStyle/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Rashodi za zaposlene se smanjuju za 67.320,00 kn. Iako su povećana određena materijalna prava, a zaposleni su i novi odgajatelji u novoj vrtićkoj skupini u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Pomeru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ukupni rashodi su smanjeni jer se još uvijek nisu popunila neka upražnjena radna mjesta</a:t>
            </a: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Materijalni rashodi se povećavaju za 868.608,00 kn, a najznačajnija povećanja su na rashodima za energiju, te za održavanje nerazvrstanih cesta</a:t>
            </a: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Financijski rashodi se povećavaju za 20.757,00 kn zbog obaveze isplate zateznih kamata po jednoj presudi i kašnjenju u smanjenju kamata po ugovorima o kreditima zbog čekanja suglasnosti Ministarstva financija</a:t>
            </a:r>
          </a:p>
          <a:p>
            <a:r>
              <a:rPr lang="hr-HR" sz="1100" dirty="0">
                <a:latin typeface="Arial" panose="020B0604020202020204" pitchFamily="34" charset="0"/>
                <a:ea typeface="Times New Roman" panose="02020603050405020304" pitchFamily="18" charset="0"/>
              </a:rPr>
              <a:t>Dane pomoći se 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povećavaju za 248.205,00 kn iz razloga što se povećala stavka pomoći OŠ dr.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M.Demarina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zbog povećanja plaća i zapošljavanja novih djelatnika zbog otvaranja novih skupina produženog boravka, zbog povećanja potrebe za sufinanciranje produženog boravka u pulskim osnovnim školama, te zbog prijenosa prikupljenih donacija za Obiteljski dan školi u Medulinu</a:t>
            </a:r>
            <a:endParaRPr lang="hr-H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Naknade građanima i kućanstvima se povećavaju za 48.000,00 kn prvenstveno zbog povećanja stavke za prijevoz umirovljenika zbog povećanja broja vožnji</a:t>
            </a: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Ostali rashodi smanjuju se za 446.670,00 kn prvenstveno zbog smanjenja stavke za prijenos partnerima na projektu postavljanja fotonaponskih elektrana koja se neće realizirati u 2022. godini, već se prenosi u 2023. godinu</a:t>
            </a:r>
          </a:p>
          <a:p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Rashodi za nabavu nefinancijske imovine smanjuju se za 4,4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mil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kn, od čega se većina smanjenja odnosi na stavke koje se neće realizirati do kraja godine, te se prenose u iduću godinu, kao što su fotonaponske elektrane, biciklističke staze Pula-Medulin i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Kamik-Premantura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rekonstrukcija dvorane u </a:t>
            </a:r>
            <a:r>
              <a:rPr lang="hr-HR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Banjolama</a:t>
            </a:r>
            <a:r>
              <a:rPr lang="hr-HR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igralište na lokvi i dr.</a:t>
            </a:r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hr-H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632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423FC3-8819-626E-AE9D-9E5ECD0B6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443136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PROMJENE PO PROGRAMIMA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FA1A3F90-B372-5D46-FBDE-76DB2EDD64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421" y="1564923"/>
            <a:ext cx="6998915" cy="411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2550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1852</TotalTime>
  <Words>569</Words>
  <Application>Microsoft Office PowerPoint</Application>
  <PresentationFormat>Prikaz na zaslonu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Faseta</vt:lpstr>
      <vt:lpstr>PowerPoint prezentacija</vt:lpstr>
      <vt:lpstr>UKUPNI PRIHODI I PRIMICI TE RASHODI I IZDACI</vt:lpstr>
      <vt:lpstr>ŠTO SE MIJENJA NA PRIHODOVNOJ STRANI?</vt:lpstr>
      <vt:lpstr>PROMJENE NA PRIHODOVNOJ STRANI</vt:lpstr>
      <vt:lpstr>ŠTO SE MIJENJA NA RASHODOVNOJ STRANI?</vt:lpstr>
      <vt:lpstr>PROMJENE NA RASHODOVNOJ STRANI</vt:lpstr>
      <vt:lpstr>PROMJENE PO PROGRAMIMA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OPĆINA MEDULIN</dc:title>
  <dc:creator>sp</dc:creator>
  <cp:lastModifiedBy>Silvija Perica</cp:lastModifiedBy>
  <cp:revision>77</cp:revision>
  <dcterms:created xsi:type="dcterms:W3CDTF">2006-10-13T09:53:11Z</dcterms:created>
  <dcterms:modified xsi:type="dcterms:W3CDTF">2022-12-13T13:42:35Z</dcterms:modified>
</cp:coreProperties>
</file>